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9" r:id="rId5"/>
    <p:sldId id="275" r:id="rId6"/>
    <p:sldId id="274" r:id="rId7"/>
    <p:sldId id="273" r:id="rId8"/>
    <p:sldId id="270" r:id="rId9"/>
    <p:sldId id="271" r:id="rId10"/>
    <p:sldId id="272" r:id="rId11"/>
    <p:sldId id="277" r:id="rId12"/>
    <p:sldId id="278" r:id="rId13"/>
    <p:sldId id="276" r:id="rId14"/>
    <p:sldId id="279" r:id="rId15"/>
    <p:sldId id="266" r:id="rId16"/>
    <p:sldId id="268" r:id="rId17"/>
    <p:sldId id="263" r:id="rId18"/>
    <p:sldId id="264" r:id="rId19"/>
  </p:sldIdLst>
  <p:sldSz cx="9144000" cy="70866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3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05" autoAdjust="0"/>
    <p:restoredTop sz="94660" autoAdjust="0"/>
  </p:normalViewPr>
  <p:slideViewPr>
    <p:cSldViewPr snapToGrid="0">
      <p:cViewPr varScale="1">
        <p:scale>
          <a:sx n="109" d="100"/>
          <a:sy n="109" d="100"/>
        </p:scale>
        <p:origin x="828" y="78"/>
      </p:cViewPr>
      <p:guideLst>
        <p:guide orient="horz" pos="2232"/>
        <p:guide pos="2880"/>
      </p:guideLst>
    </p:cSldViewPr>
  </p:slideViewPr>
  <p:outlineViewPr>
    <p:cViewPr>
      <p:scale>
        <a:sx n="33" d="100"/>
        <a:sy n="33" d="100"/>
      </p:scale>
      <p:origin x="0" y="4296"/>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749"/>
            <a:ext cx="9144000" cy="7095349"/>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84685"/>
            <a:ext cx="5825202" cy="1701179"/>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4185861"/>
            <a:ext cx="5825202" cy="1133462"/>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629920"/>
            <a:ext cx="6447501" cy="3517053"/>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619414"/>
            <a:ext cx="6447501" cy="1623327"/>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629920"/>
            <a:ext cx="6070601" cy="3123353"/>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24604" y="3753273"/>
            <a:ext cx="5418393" cy="3937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4619414"/>
            <a:ext cx="6447501" cy="1623327"/>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406403" y="816724"/>
            <a:ext cx="457200" cy="604269"/>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6669758" y="2982774"/>
            <a:ext cx="457200" cy="604269"/>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996388"/>
            <a:ext cx="6447501" cy="2681975"/>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678363"/>
            <a:ext cx="6447501" cy="1564378"/>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629920"/>
            <a:ext cx="6070601" cy="3123353"/>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4146973"/>
            <a:ext cx="6447502" cy="531390"/>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4678363"/>
            <a:ext cx="6447501" cy="1564378"/>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406403" y="816724"/>
            <a:ext cx="457200" cy="604269"/>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982774"/>
            <a:ext cx="457200" cy="604269"/>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629920"/>
            <a:ext cx="6441152" cy="3123353"/>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4146973"/>
            <a:ext cx="6447502" cy="53139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4678363"/>
            <a:ext cx="6447501" cy="1564378"/>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2/23/2017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629920"/>
            <a:ext cx="978557" cy="5426499"/>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08001" y="629920"/>
            <a:ext cx="5295113" cy="54264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790896"/>
            <a:ext cx="6447501" cy="188746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678363"/>
            <a:ext cx="6447501" cy="88908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1" y="2232609"/>
            <a:ext cx="3138026" cy="40101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7477" y="2232609"/>
            <a:ext cx="3138026" cy="40101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2/23/2017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6809" y="2233016"/>
            <a:ext cx="3139217" cy="595471"/>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6809" y="2828487"/>
            <a:ext cx="3139217" cy="341425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6287" y="2233016"/>
            <a:ext cx="3139214" cy="595471"/>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16288" y="2828487"/>
            <a:ext cx="3139213" cy="341425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629920"/>
            <a:ext cx="6447501" cy="136482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548557"/>
            <a:ext cx="2890896" cy="1321082"/>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0346" y="532088"/>
            <a:ext cx="3385156" cy="571065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8001" y="2869639"/>
            <a:ext cx="2890896" cy="2670597"/>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2/23/2017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960620"/>
            <a:ext cx="6447500" cy="585629"/>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8001" y="629920"/>
            <a:ext cx="6447501" cy="397390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08001" y="5546250"/>
            <a:ext cx="6447500" cy="69649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749"/>
            <a:ext cx="9144000" cy="7095349"/>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29920"/>
            <a:ext cx="6447501" cy="1364827"/>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2232609"/>
            <a:ext cx="6447501" cy="40101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850" y="6242741"/>
            <a:ext cx="683954" cy="3772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2/23/2017</a:t>
            </a:fld>
            <a:endParaRPr lang="en-US" dirty="0"/>
          </a:p>
        </p:txBody>
      </p:sp>
      <p:sp>
        <p:nvSpPr>
          <p:cNvPr id="5" name="Footer Placeholder 4"/>
          <p:cNvSpPr>
            <a:spLocks noGrp="1"/>
          </p:cNvSpPr>
          <p:nvPr>
            <p:ph type="ftr" sz="quarter" idx="3"/>
          </p:nvPr>
        </p:nvSpPr>
        <p:spPr>
          <a:xfrm>
            <a:off x="508001" y="6242741"/>
            <a:ext cx="4723209" cy="377296"/>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2998" y="6242741"/>
            <a:ext cx="512504" cy="377296"/>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8465" y="1022371"/>
            <a:ext cx="5825202" cy="1701179"/>
          </a:xfrm>
        </p:spPr>
        <p:txBody>
          <a:bodyPr/>
          <a:lstStyle/>
          <a:p>
            <a:r>
              <a:rPr lang="en-US" b="1" dirty="0" err="1" smtClean="0">
                <a:effectLst>
                  <a:outerShdw blurRad="38100" dist="38100" dir="2700000" algn="tl">
                    <a:srgbClr val="000000">
                      <a:alpha val="43137"/>
                    </a:srgbClr>
                  </a:outerShdw>
                </a:effectLst>
              </a:rPr>
              <a:t>ProMail</a:t>
            </a:r>
            <a:r>
              <a:rPr lang="en-US" b="1" dirty="0" smtClean="0">
                <a:effectLst>
                  <a:outerShdw blurRad="38100" dist="38100" dir="2700000" algn="tl">
                    <a:srgbClr val="000000">
                      <a:alpha val="43137"/>
                    </a:srgbClr>
                  </a:outerShdw>
                </a:effectLst>
              </a:rPr>
              <a:t> / </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Direct Mail</a:t>
            </a:r>
            <a:r>
              <a:rPr lang="en-US" dirty="0" smtClean="0"/>
              <a:t/>
            </a:r>
            <a:br>
              <a:rPr lang="en-US" dirty="0" smtClean="0"/>
            </a:br>
            <a:r>
              <a:rPr lang="en-US" sz="1800" dirty="0" smtClean="0"/>
              <a:t>powered by </a:t>
            </a:r>
            <a:r>
              <a:rPr lang="en-US" sz="2400" i="1" dirty="0" smtClean="0">
                <a:solidFill>
                  <a:schemeClr val="tx1"/>
                </a:solidFill>
              </a:rPr>
              <a:t>ProMax</a:t>
            </a:r>
            <a:endParaRPr lang="en-US" sz="2400" i="1" dirty="0">
              <a:solidFill>
                <a:schemeClr val="tx1"/>
              </a:solidFill>
            </a:endParaRPr>
          </a:p>
        </p:txBody>
      </p:sp>
      <p:sp>
        <p:nvSpPr>
          <p:cNvPr id="3" name="Subtitle 2"/>
          <p:cNvSpPr>
            <a:spLocks noGrp="1"/>
          </p:cNvSpPr>
          <p:nvPr>
            <p:ph type="subTitle" idx="1"/>
          </p:nvPr>
        </p:nvSpPr>
        <p:spPr>
          <a:xfrm>
            <a:off x="1130300" y="3375965"/>
            <a:ext cx="5825202" cy="1133462"/>
          </a:xfrm>
        </p:spPr>
        <p:txBody>
          <a:bodyPr>
            <a:noAutofit/>
          </a:bodyPr>
          <a:lstStyle/>
          <a:p>
            <a:pPr algn="ctr">
              <a:lnSpc>
                <a:spcPct val="150000"/>
              </a:lnSpc>
            </a:pPr>
            <a:r>
              <a:rPr lang="en-US" sz="2400" dirty="0" smtClean="0">
                <a:solidFill>
                  <a:schemeClr val="tx1">
                    <a:lumMod val="65000"/>
                    <a:lumOff val="35000"/>
                  </a:schemeClr>
                </a:solidFill>
              </a:rPr>
              <a:t>Are you working with the winner of </a:t>
            </a:r>
            <a:r>
              <a:rPr lang="en-US" sz="2400" b="1" dirty="0" smtClean="0">
                <a:solidFill>
                  <a:schemeClr val="tx1">
                    <a:lumMod val="65000"/>
                    <a:lumOff val="35000"/>
                  </a:schemeClr>
                </a:solidFill>
              </a:rPr>
              <a:t>Auto Dealer Monthly’s Diamond Award </a:t>
            </a:r>
            <a:r>
              <a:rPr lang="en-US" sz="2400" dirty="0" smtClean="0">
                <a:solidFill>
                  <a:schemeClr val="tx1">
                    <a:lumMod val="65000"/>
                    <a:lumOff val="35000"/>
                  </a:schemeClr>
                </a:solidFill>
              </a:rPr>
              <a:t>for Direct Mail 3 years in a row to drive more traffic to your dealership?</a:t>
            </a:r>
            <a:endParaRPr lang="en-US" sz="2400" dirty="0">
              <a:solidFill>
                <a:schemeClr val="tx1">
                  <a:lumMod val="65000"/>
                  <a:lumOff val="35000"/>
                </a:schemeClr>
              </a:solidFill>
            </a:endParaRPr>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529" y="794656"/>
            <a:ext cx="2150555" cy="2301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10406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What Direct Mail pieces </a:t>
            </a:r>
            <a:r>
              <a:rPr lang="en-US" dirty="0" smtClean="0"/>
              <a:t/>
            </a:r>
            <a:br>
              <a:rPr lang="en-US" dirty="0" smtClean="0"/>
            </a:br>
            <a:r>
              <a:rPr lang="en-US" dirty="0" smtClean="0"/>
              <a:t>do </a:t>
            </a:r>
            <a:r>
              <a:rPr lang="en-US" dirty="0"/>
              <a:t>we offer</a:t>
            </a:r>
            <a:r>
              <a:rPr lang="en-US" dirty="0" smtClean="0"/>
              <a:t>?</a:t>
            </a:r>
            <a:br>
              <a:rPr lang="en-US" dirty="0" smtClean="0"/>
            </a:br>
            <a:endParaRPr lang="en-US" dirty="0"/>
          </a:p>
        </p:txBody>
      </p:sp>
      <p:sp>
        <p:nvSpPr>
          <p:cNvPr id="3" name="Content Placeholder 2"/>
          <p:cNvSpPr>
            <a:spLocks noGrp="1"/>
          </p:cNvSpPr>
          <p:nvPr>
            <p:ph idx="1"/>
          </p:nvPr>
        </p:nvSpPr>
        <p:spPr>
          <a:xfrm>
            <a:off x="491672" y="1619795"/>
            <a:ext cx="6447501" cy="4354719"/>
          </a:xfrm>
        </p:spPr>
        <p:txBody>
          <a:bodyPr>
            <a:normAutofit/>
          </a:bodyPr>
          <a:lstStyle/>
          <a:p>
            <a:pPr marL="0" indent="0" algn="ctr">
              <a:buNone/>
            </a:pPr>
            <a:r>
              <a:rPr lang="en-US" sz="2400" dirty="0" smtClean="0">
                <a:solidFill>
                  <a:schemeClr val="tx1">
                    <a:lumMod val="65000"/>
                    <a:lumOff val="35000"/>
                  </a:schemeClr>
                </a:solidFill>
              </a:rPr>
              <a:t>Holiday Mailers</a:t>
            </a:r>
          </a:p>
        </p:txBody>
      </p:sp>
      <p:pic>
        <p:nvPicPr>
          <p:cNvPr id="307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127" y="2671889"/>
            <a:ext cx="6465542" cy="2896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75989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What Direct Mail pieces </a:t>
            </a:r>
            <a:r>
              <a:rPr lang="en-US" dirty="0" smtClean="0"/>
              <a:t/>
            </a:r>
            <a:br>
              <a:rPr lang="en-US" dirty="0" smtClean="0"/>
            </a:br>
            <a:r>
              <a:rPr lang="en-US" dirty="0" smtClean="0"/>
              <a:t>do </a:t>
            </a:r>
            <a:r>
              <a:rPr lang="en-US" dirty="0"/>
              <a:t>we offer</a:t>
            </a:r>
            <a:r>
              <a:rPr lang="en-US" dirty="0" smtClean="0"/>
              <a:t>?</a:t>
            </a:r>
            <a:br>
              <a:rPr lang="en-US" dirty="0" smtClean="0"/>
            </a:br>
            <a:endParaRPr lang="en-US" dirty="0"/>
          </a:p>
        </p:txBody>
      </p:sp>
      <p:sp>
        <p:nvSpPr>
          <p:cNvPr id="3" name="Content Placeholder 2"/>
          <p:cNvSpPr>
            <a:spLocks noGrp="1"/>
          </p:cNvSpPr>
          <p:nvPr>
            <p:ph idx="1"/>
          </p:nvPr>
        </p:nvSpPr>
        <p:spPr>
          <a:xfrm>
            <a:off x="491672" y="1619795"/>
            <a:ext cx="6447501" cy="4354719"/>
          </a:xfrm>
        </p:spPr>
        <p:txBody>
          <a:bodyPr>
            <a:normAutofit/>
          </a:bodyPr>
          <a:lstStyle/>
          <a:p>
            <a:pPr marL="0" indent="0" algn="ctr">
              <a:buNone/>
            </a:pPr>
            <a:r>
              <a:rPr lang="en-US" sz="2400" dirty="0" smtClean="0">
                <a:solidFill>
                  <a:schemeClr val="tx1">
                    <a:lumMod val="65000"/>
                    <a:lumOff val="35000"/>
                  </a:schemeClr>
                </a:solidFill>
              </a:rPr>
              <a:t>BK &amp; </a:t>
            </a:r>
            <a:r>
              <a:rPr lang="en-US" sz="2400" dirty="0" err="1" smtClean="0">
                <a:solidFill>
                  <a:schemeClr val="tx1">
                    <a:lumMod val="65000"/>
                    <a:lumOff val="35000"/>
                  </a:schemeClr>
                </a:solidFill>
              </a:rPr>
              <a:t>SubPrime</a:t>
            </a:r>
            <a:r>
              <a:rPr lang="en-US" sz="2400" dirty="0" smtClean="0">
                <a:solidFill>
                  <a:schemeClr val="tx1">
                    <a:lumMod val="65000"/>
                    <a:lumOff val="35000"/>
                  </a:schemeClr>
                </a:solidFill>
              </a:rPr>
              <a:t> Mailers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9521" y="2123317"/>
            <a:ext cx="2672274" cy="473690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1389" y="2123316"/>
            <a:ext cx="2634439" cy="473690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526275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What Direct Mail pieces </a:t>
            </a:r>
            <a:r>
              <a:rPr lang="en-US" dirty="0" smtClean="0"/>
              <a:t/>
            </a:r>
            <a:br>
              <a:rPr lang="en-US" dirty="0" smtClean="0"/>
            </a:br>
            <a:r>
              <a:rPr lang="en-US" dirty="0" smtClean="0"/>
              <a:t>do </a:t>
            </a:r>
            <a:r>
              <a:rPr lang="en-US" dirty="0"/>
              <a:t>we offer</a:t>
            </a:r>
            <a:r>
              <a:rPr lang="en-US" dirty="0" smtClean="0"/>
              <a:t>?</a:t>
            </a:r>
            <a:br>
              <a:rPr lang="en-US" dirty="0" smtClean="0"/>
            </a:br>
            <a:endParaRPr lang="en-US" dirty="0"/>
          </a:p>
        </p:txBody>
      </p:sp>
      <p:sp>
        <p:nvSpPr>
          <p:cNvPr id="3" name="Content Placeholder 2"/>
          <p:cNvSpPr>
            <a:spLocks noGrp="1"/>
          </p:cNvSpPr>
          <p:nvPr>
            <p:ph idx="1"/>
          </p:nvPr>
        </p:nvSpPr>
        <p:spPr>
          <a:xfrm>
            <a:off x="491672" y="1619795"/>
            <a:ext cx="6447501" cy="4354719"/>
          </a:xfrm>
        </p:spPr>
        <p:txBody>
          <a:bodyPr>
            <a:normAutofit/>
          </a:bodyPr>
          <a:lstStyle/>
          <a:p>
            <a:pPr marL="0" indent="0" algn="ctr">
              <a:buNone/>
            </a:pPr>
            <a:r>
              <a:rPr lang="en-US" sz="2400" dirty="0" smtClean="0">
                <a:solidFill>
                  <a:schemeClr val="tx1">
                    <a:lumMod val="65000"/>
                    <a:lumOff val="35000"/>
                  </a:schemeClr>
                </a:solidFill>
              </a:rPr>
              <a:t>Lease Termination Mailers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0543" y="2197524"/>
            <a:ext cx="2030866" cy="464090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81265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Key benefits of using </a:t>
            </a:r>
            <a:br>
              <a:rPr lang="en-US" dirty="0" smtClean="0"/>
            </a:br>
            <a:r>
              <a:rPr lang="en-US" dirty="0" smtClean="0"/>
              <a:t>Direct Mail with ProMax</a:t>
            </a:r>
            <a:endParaRPr lang="en-US" dirty="0"/>
          </a:p>
        </p:txBody>
      </p:sp>
      <p:sp>
        <p:nvSpPr>
          <p:cNvPr id="3" name="Content Placeholder 2"/>
          <p:cNvSpPr>
            <a:spLocks noGrp="1"/>
          </p:cNvSpPr>
          <p:nvPr>
            <p:ph idx="1"/>
          </p:nvPr>
        </p:nvSpPr>
        <p:spPr>
          <a:xfrm>
            <a:off x="491672" y="2223098"/>
            <a:ext cx="6447501" cy="4010132"/>
          </a:xfrm>
        </p:spPr>
        <p:txBody>
          <a:bodyPr>
            <a:normAutofit fontScale="70000" lnSpcReduction="20000"/>
          </a:bodyPr>
          <a:lstStyle/>
          <a:p>
            <a:r>
              <a:rPr lang="en-US" sz="2400" dirty="0" smtClean="0">
                <a:solidFill>
                  <a:schemeClr val="tx1">
                    <a:lumMod val="65000"/>
                    <a:lumOff val="35000"/>
                  </a:schemeClr>
                </a:solidFill>
              </a:rPr>
              <a:t>Customized </a:t>
            </a:r>
            <a:r>
              <a:rPr lang="en-US" sz="2400" dirty="0">
                <a:solidFill>
                  <a:schemeClr val="tx1">
                    <a:lumMod val="65000"/>
                    <a:lumOff val="35000"/>
                  </a:schemeClr>
                </a:solidFill>
              </a:rPr>
              <a:t>wide range of unique mail pieces and envelopes</a:t>
            </a:r>
          </a:p>
          <a:p>
            <a:r>
              <a:rPr lang="en-US" sz="2400" dirty="0">
                <a:solidFill>
                  <a:schemeClr val="tx1">
                    <a:lumMod val="65000"/>
                    <a:lumOff val="35000"/>
                  </a:schemeClr>
                </a:solidFill>
              </a:rPr>
              <a:t>When targeting Credit Score, mail is available for everything from No Score to 800+ </a:t>
            </a:r>
          </a:p>
          <a:p>
            <a:r>
              <a:rPr lang="en-US" sz="2400" dirty="0" smtClean="0">
                <a:solidFill>
                  <a:schemeClr val="tx1">
                    <a:lumMod val="65000"/>
                    <a:lumOff val="35000"/>
                  </a:schemeClr>
                </a:solidFill>
              </a:rPr>
              <a:t>Fully integrated with ProMax</a:t>
            </a:r>
          </a:p>
          <a:p>
            <a:pPr lvl="1"/>
            <a:r>
              <a:rPr lang="en-US" sz="2400" dirty="0" smtClean="0">
                <a:solidFill>
                  <a:schemeClr val="tx1">
                    <a:lumMod val="65000"/>
                    <a:lumOff val="35000"/>
                  </a:schemeClr>
                </a:solidFill>
              </a:rPr>
              <a:t>BDC Services available to call leads and set appointments</a:t>
            </a:r>
          </a:p>
          <a:p>
            <a:r>
              <a:rPr lang="en-US" sz="2400" dirty="0" smtClean="0">
                <a:solidFill>
                  <a:schemeClr val="tx1">
                    <a:lumMod val="65000"/>
                    <a:lumOff val="35000"/>
                  </a:schemeClr>
                </a:solidFill>
              </a:rPr>
              <a:t>Professional staff with automotive experience and expertise</a:t>
            </a:r>
          </a:p>
          <a:p>
            <a:r>
              <a:rPr lang="en-US" sz="2400" dirty="0" smtClean="0">
                <a:solidFill>
                  <a:schemeClr val="tx1">
                    <a:lumMod val="65000"/>
                    <a:lumOff val="35000"/>
                  </a:schemeClr>
                </a:solidFill>
              </a:rPr>
              <a:t>In-house fulfillment center – data never leaves our facility we handle everything</a:t>
            </a:r>
          </a:p>
          <a:p>
            <a:r>
              <a:rPr lang="en-US" sz="2400" dirty="0" smtClean="0">
                <a:solidFill>
                  <a:schemeClr val="tx1">
                    <a:lumMod val="65000"/>
                    <a:lumOff val="35000"/>
                  </a:schemeClr>
                </a:solidFill>
              </a:rPr>
              <a:t>Full Data Analysis for every market to ensure dealers get the exact list they want for their dealership</a:t>
            </a:r>
          </a:p>
          <a:p>
            <a:r>
              <a:rPr lang="en-US" sz="2400" dirty="0">
                <a:solidFill>
                  <a:schemeClr val="tx1">
                    <a:lumMod val="65000"/>
                    <a:lumOff val="35000"/>
                  </a:schemeClr>
                </a:solidFill>
              </a:rPr>
              <a:t>High open rates with hundreds of options, many co-op approved</a:t>
            </a:r>
          </a:p>
          <a:p>
            <a:endParaRPr lang="en-US" sz="2400" dirty="0" smtClean="0">
              <a:solidFill>
                <a:schemeClr val="tx1">
                  <a:lumMod val="65000"/>
                  <a:lumOff val="35000"/>
                </a:schemeClr>
              </a:solidFill>
            </a:endParaRPr>
          </a:p>
        </p:txBody>
      </p:sp>
    </p:spTree>
    <p:extLst>
      <p:ext uri="{BB962C8B-B14F-4D97-AF65-F5344CB8AC3E}">
        <p14:creationId xmlns:p14="http://schemas.microsoft.com/office/powerpoint/2010/main" val="4635480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How will it increase your showroom traffic, sales, </a:t>
            </a:r>
            <a:br>
              <a:rPr lang="en-US" dirty="0" smtClean="0"/>
            </a:br>
            <a:r>
              <a:rPr lang="en-US" dirty="0" smtClean="0"/>
              <a:t>and profit?</a:t>
            </a:r>
            <a:endParaRPr lang="en-US" dirty="0"/>
          </a:p>
        </p:txBody>
      </p:sp>
      <p:sp>
        <p:nvSpPr>
          <p:cNvPr id="3" name="Content Placeholder 2"/>
          <p:cNvSpPr>
            <a:spLocks noGrp="1"/>
          </p:cNvSpPr>
          <p:nvPr>
            <p:ph idx="1"/>
          </p:nvPr>
        </p:nvSpPr>
        <p:spPr/>
        <p:txBody>
          <a:bodyPr>
            <a:normAutofit fontScale="92500" lnSpcReduction="10000"/>
          </a:bodyPr>
          <a:lstStyle/>
          <a:p>
            <a:pPr marL="0" indent="0" algn="ctr">
              <a:buNone/>
            </a:pPr>
            <a:r>
              <a:rPr lang="en-US" sz="2600" dirty="0" smtClean="0"/>
              <a:t>Wisely target your advertising budget towards a direct mail program that will drive traffic and sales into your showroom by sending your message to the right consumers at the right time.  </a:t>
            </a:r>
          </a:p>
          <a:p>
            <a:pPr marL="0" indent="0" algn="ctr">
              <a:buNone/>
            </a:pPr>
            <a:r>
              <a:rPr lang="en-US" sz="2600" dirty="0" smtClean="0"/>
              <a:t>Our Direct Mail program, powered by ProMax Unlimited, has many filter options that allow you to remove consumers that can’t buy or aren’t in the market to buy leaving you with a targeted list of consumers ready and able to purchase a vehicle.</a:t>
            </a:r>
            <a:endParaRPr lang="en-US" sz="2600" dirty="0"/>
          </a:p>
        </p:txBody>
      </p:sp>
    </p:spTree>
    <p:extLst>
      <p:ext uri="{BB962C8B-B14F-4D97-AF65-F5344CB8AC3E}">
        <p14:creationId xmlns:p14="http://schemas.microsoft.com/office/powerpoint/2010/main" val="15822163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Data Analysis filter options </a:t>
            </a:r>
            <a:br>
              <a:rPr lang="en-US" dirty="0" smtClean="0"/>
            </a:br>
            <a:r>
              <a:rPr lang="en-US" sz="3100" dirty="0" smtClean="0"/>
              <a:t>(narrow in on the customer you want to target)</a:t>
            </a:r>
            <a:endParaRPr lang="en-US" sz="3100" dirty="0"/>
          </a:p>
        </p:txBody>
      </p:sp>
      <p:sp>
        <p:nvSpPr>
          <p:cNvPr id="3" name="Content Placeholder 2"/>
          <p:cNvSpPr>
            <a:spLocks noGrp="1"/>
          </p:cNvSpPr>
          <p:nvPr>
            <p:ph sz="half" idx="1"/>
          </p:nvPr>
        </p:nvSpPr>
        <p:spPr/>
        <p:txBody>
          <a:bodyPr>
            <a:noAutofit/>
          </a:bodyPr>
          <a:lstStyle/>
          <a:p>
            <a:r>
              <a:rPr lang="en-US" dirty="0" smtClean="0">
                <a:solidFill>
                  <a:schemeClr val="tx1">
                    <a:lumMod val="65000"/>
                    <a:lumOff val="35000"/>
                  </a:schemeClr>
                </a:solidFill>
              </a:rPr>
              <a:t>Zip Code Radius</a:t>
            </a:r>
          </a:p>
          <a:p>
            <a:r>
              <a:rPr lang="en-US" dirty="0" smtClean="0">
                <a:solidFill>
                  <a:schemeClr val="tx1">
                    <a:lumMod val="65000"/>
                    <a:lumOff val="35000"/>
                  </a:schemeClr>
                </a:solidFill>
              </a:rPr>
              <a:t>Credit Bureau Score Range</a:t>
            </a:r>
          </a:p>
          <a:p>
            <a:r>
              <a:rPr lang="en-US" dirty="0" smtClean="0">
                <a:solidFill>
                  <a:schemeClr val="tx1">
                    <a:lumMod val="65000"/>
                    <a:lumOff val="35000"/>
                  </a:schemeClr>
                </a:solidFill>
              </a:rPr>
              <a:t>Bankruptcy Status</a:t>
            </a:r>
          </a:p>
          <a:p>
            <a:r>
              <a:rPr lang="en-US" dirty="0" smtClean="0">
                <a:solidFill>
                  <a:schemeClr val="tx1">
                    <a:lumMod val="65000"/>
                    <a:lumOff val="35000"/>
                  </a:schemeClr>
                </a:solidFill>
              </a:rPr>
              <a:t>No Repossessions</a:t>
            </a:r>
          </a:p>
          <a:p>
            <a:r>
              <a:rPr lang="en-US" dirty="0" smtClean="0">
                <a:solidFill>
                  <a:schemeClr val="tx1">
                    <a:lumMod val="65000"/>
                    <a:lumOff val="35000"/>
                  </a:schemeClr>
                </a:solidFill>
              </a:rPr>
              <a:t>Remaining balance</a:t>
            </a:r>
          </a:p>
          <a:p>
            <a:r>
              <a:rPr lang="en-US" dirty="0" smtClean="0">
                <a:solidFill>
                  <a:schemeClr val="tx1">
                    <a:lumMod val="65000"/>
                    <a:lumOff val="35000"/>
                  </a:schemeClr>
                </a:solidFill>
              </a:rPr>
              <a:t>Interest Rate on Current Loan</a:t>
            </a:r>
          </a:p>
          <a:p>
            <a:r>
              <a:rPr lang="en-US" dirty="0" smtClean="0">
                <a:solidFill>
                  <a:schemeClr val="tx1">
                    <a:lumMod val="65000"/>
                    <a:lumOff val="35000"/>
                  </a:schemeClr>
                </a:solidFill>
              </a:rPr>
              <a:t>Last Purchase Date</a:t>
            </a:r>
          </a:p>
          <a:p>
            <a:r>
              <a:rPr lang="en-US" dirty="0" smtClean="0">
                <a:solidFill>
                  <a:schemeClr val="tx1">
                    <a:lumMod val="65000"/>
                    <a:lumOff val="35000"/>
                  </a:schemeClr>
                </a:solidFill>
              </a:rPr>
              <a:t>Type of Vehicle</a:t>
            </a:r>
          </a:p>
          <a:p>
            <a:r>
              <a:rPr lang="en-US" dirty="0" smtClean="0">
                <a:solidFill>
                  <a:schemeClr val="tx1">
                    <a:lumMod val="65000"/>
                    <a:lumOff val="35000"/>
                  </a:schemeClr>
                </a:solidFill>
              </a:rPr>
              <a:t>% of Auto Loan Paid</a:t>
            </a:r>
          </a:p>
          <a:p>
            <a:r>
              <a:rPr lang="en-US" dirty="0" smtClean="0">
                <a:solidFill>
                  <a:schemeClr val="tx1">
                    <a:lumMod val="65000"/>
                    <a:lumOff val="35000"/>
                  </a:schemeClr>
                </a:solidFill>
              </a:rPr>
              <a:t># of Open Loans</a:t>
            </a:r>
          </a:p>
        </p:txBody>
      </p:sp>
      <p:sp>
        <p:nvSpPr>
          <p:cNvPr id="4" name="Content Placeholder 3"/>
          <p:cNvSpPr>
            <a:spLocks noGrp="1"/>
          </p:cNvSpPr>
          <p:nvPr>
            <p:ph sz="half" idx="2"/>
          </p:nvPr>
        </p:nvSpPr>
        <p:spPr/>
        <p:txBody>
          <a:bodyPr>
            <a:noAutofit/>
          </a:bodyPr>
          <a:lstStyle/>
          <a:p>
            <a:pPr>
              <a:lnSpc>
                <a:spcPct val="80000"/>
              </a:lnSpc>
            </a:pPr>
            <a:r>
              <a:rPr lang="en-US" dirty="0" smtClean="0">
                <a:solidFill>
                  <a:schemeClr val="tx1">
                    <a:lumMod val="65000"/>
                    <a:lumOff val="35000"/>
                  </a:schemeClr>
                </a:solidFill>
              </a:rPr>
              <a:t>Months remaining on Lease</a:t>
            </a:r>
          </a:p>
          <a:p>
            <a:pPr>
              <a:lnSpc>
                <a:spcPct val="80000"/>
              </a:lnSpc>
            </a:pPr>
            <a:r>
              <a:rPr lang="en-US" dirty="0" smtClean="0">
                <a:solidFill>
                  <a:schemeClr val="tx1">
                    <a:lumMod val="65000"/>
                    <a:lumOff val="35000"/>
                  </a:schemeClr>
                </a:solidFill>
              </a:rPr>
              <a:t>Open Auto Loan Payment Amount</a:t>
            </a:r>
          </a:p>
          <a:p>
            <a:pPr>
              <a:lnSpc>
                <a:spcPct val="80000"/>
              </a:lnSpc>
            </a:pPr>
            <a:r>
              <a:rPr lang="en-US" dirty="0" smtClean="0">
                <a:solidFill>
                  <a:schemeClr val="tx1">
                    <a:lumMod val="65000"/>
                    <a:lumOff val="35000"/>
                  </a:schemeClr>
                </a:solidFill>
              </a:rPr>
              <a:t>Open Auto Loan Payoff Amount</a:t>
            </a:r>
          </a:p>
          <a:p>
            <a:pPr>
              <a:lnSpc>
                <a:spcPct val="80000"/>
              </a:lnSpc>
            </a:pPr>
            <a:r>
              <a:rPr lang="en-US" dirty="0" smtClean="0">
                <a:solidFill>
                  <a:schemeClr val="tx1">
                    <a:lumMod val="65000"/>
                    <a:lumOff val="35000"/>
                  </a:schemeClr>
                </a:solidFill>
              </a:rPr>
              <a:t>2 or 3 years minimum credit indicator</a:t>
            </a:r>
          </a:p>
          <a:p>
            <a:pPr>
              <a:lnSpc>
                <a:spcPct val="80000"/>
              </a:lnSpc>
            </a:pPr>
            <a:r>
              <a:rPr lang="en-US" dirty="0" smtClean="0">
                <a:solidFill>
                  <a:schemeClr val="tx1">
                    <a:lumMod val="65000"/>
                    <a:lumOff val="35000"/>
                  </a:schemeClr>
                </a:solidFill>
              </a:rPr>
              <a:t>Revolving Account Balance</a:t>
            </a:r>
          </a:p>
          <a:p>
            <a:pPr>
              <a:lnSpc>
                <a:spcPct val="80000"/>
              </a:lnSpc>
            </a:pPr>
            <a:r>
              <a:rPr lang="en-US" dirty="0" smtClean="0">
                <a:solidFill>
                  <a:schemeClr val="tx1">
                    <a:lumMod val="65000"/>
                    <a:lumOff val="35000"/>
                  </a:schemeClr>
                </a:solidFill>
              </a:rPr>
              <a:t>Age</a:t>
            </a:r>
          </a:p>
          <a:p>
            <a:pPr>
              <a:lnSpc>
                <a:spcPct val="80000"/>
              </a:lnSpc>
            </a:pPr>
            <a:r>
              <a:rPr lang="en-US" dirty="0" smtClean="0">
                <a:solidFill>
                  <a:schemeClr val="tx1">
                    <a:lumMod val="65000"/>
                    <a:lumOff val="35000"/>
                  </a:schemeClr>
                </a:solidFill>
              </a:rPr>
              <a:t>Estimated Income</a:t>
            </a:r>
          </a:p>
          <a:p>
            <a:pPr>
              <a:lnSpc>
                <a:spcPct val="80000"/>
              </a:lnSpc>
            </a:pPr>
            <a:r>
              <a:rPr lang="en-US" dirty="0" smtClean="0">
                <a:solidFill>
                  <a:schemeClr val="tx1">
                    <a:lumMod val="65000"/>
                    <a:lumOff val="35000"/>
                  </a:schemeClr>
                </a:solidFill>
              </a:rPr>
              <a:t>Homeowner / Renter</a:t>
            </a:r>
          </a:p>
          <a:p>
            <a:pPr>
              <a:lnSpc>
                <a:spcPct val="80000"/>
              </a:lnSpc>
            </a:pPr>
            <a:r>
              <a:rPr lang="en-US" dirty="0" smtClean="0">
                <a:solidFill>
                  <a:schemeClr val="tx1">
                    <a:lumMod val="65000"/>
                    <a:lumOff val="35000"/>
                  </a:schemeClr>
                </a:solidFill>
              </a:rPr>
              <a:t>Length of Residence</a:t>
            </a:r>
            <a:endParaRPr lang="en-US" dirty="0">
              <a:solidFill>
                <a:schemeClr val="tx1">
                  <a:lumMod val="65000"/>
                  <a:lumOff val="35000"/>
                </a:schemeClr>
              </a:solidFill>
            </a:endParaRPr>
          </a:p>
        </p:txBody>
      </p:sp>
    </p:spTree>
    <p:extLst>
      <p:ext uri="{BB962C8B-B14F-4D97-AF65-F5344CB8AC3E}">
        <p14:creationId xmlns:p14="http://schemas.microsoft.com/office/powerpoint/2010/main" val="10873734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1" y="663666"/>
            <a:ext cx="6447501" cy="5579075"/>
          </a:xfrm>
        </p:spPr>
        <p:txBody>
          <a:bodyPr>
            <a:normAutofit fontScale="92500" lnSpcReduction="20000"/>
          </a:bodyPr>
          <a:lstStyle/>
          <a:p>
            <a:pPr marL="0" indent="0" algn="ctr">
              <a:buNone/>
            </a:pPr>
            <a:r>
              <a:rPr lang="en-US" sz="2400" i="1" dirty="0" smtClean="0">
                <a:solidFill>
                  <a:schemeClr val="tx1">
                    <a:lumMod val="65000"/>
                    <a:lumOff val="35000"/>
                  </a:schemeClr>
                </a:solidFill>
              </a:rPr>
              <a:t>“My business has quadrupled”</a:t>
            </a:r>
          </a:p>
          <a:p>
            <a:pPr marL="0" indent="0" algn="ctr">
              <a:buNone/>
            </a:pPr>
            <a:endParaRPr lang="en-US" sz="2400" i="1" dirty="0">
              <a:solidFill>
                <a:schemeClr val="tx1">
                  <a:lumMod val="65000"/>
                  <a:lumOff val="35000"/>
                </a:schemeClr>
              </a:solidFill>
            </a:endParaRPr>
          </a:p>
          <a:p>
            <a:pPr marL="0" indent="0" algn="ctr">
              <a:buNone/>
            </a:pPr>
            <a:r>
              <a:rPr lang="en-US" sz="2400" i="1" dirty="0" smtClean="0">
                <a:solidFill>
                  <a:schemeClr val="tx1">
                    <a:lumMod val="65000"/>
                    <a:lumOff val="35000"/>
                  </a:schemeClr>
                </a:solidFill>
              </a:rPr>
              <a:t>I have used other companies in the past for mail, but never received the correct data or results that they have been able to give me.  Since ProMax has taken over my mail campaigns, I’m getting the results I need to make my business grow to no end.  They’ve worked very hard for me and I’ll continue to do more and more mail campaigns with them throughout the years to come.  I have quadrupled my business since working with ProMax Marketing.</a:t>
            </a:r>
          </a:p>
          <a:p>
            <a:pPr marL="0" indent="0" algn="ctr">
              <a:buNone/>
            </a:pPr>
            <a:endParaRPr lang="en-US" sz="2400" dirty="0">
              <a:solidFill>
                <a:schemeClr val="tx1">
                  <a:lumMod val="65000"/>
                  <a:lumOff val="35000"/>
                </a:schemeClr>
              </a:solidFill>
            </a:endParaRPr>
          </a:p>
          <a:p>
            <a:pPr marL="0" indent="0" algn="ctr">
              <a:buNone/>
            </a:pPr>
            <a:r>
              <a:rPr lang="en-US" sz="2400" dirty="0" smtClean="0">
                <a:solidFill>
                  <a:schemeClr val="tx1">
                    <a:lumMod val="65000"/>
                    <a:lumOff val="35000"/>
                  </a:schemeClr>
                </a:solidFill>
              </a:rPr>
              <a:t>Thomas </a:t>
            </a:r>
            <a:r>
              <a:rPr lang="en-US" sz="2400" dirty="0" err="1" smtClean="0">
                <a:solidFill>
                  <a:schemeClr val="tx1">
                    <a:lumMod val="65000"/>
                    <a:lumOff val="35000"/>
                  </a:schemeClr>
                </a:solidFill>
              </a:rPr>
              <a:t>Domin</a:t>
            </a:r>
            <a:endParaRPr lang="en-US" sz="2400" dirty="0" smtClean="0">
              <a:solidFill>
                <a:schemeClr val="tx1">
                  <a:lumMod val="65000"/>
                  <a:lumOff val="35000"/>
                </a:schemeClr>
              </a:solidFill>
            </a:endParaRPr>
          </a:p>
          <a:p>
            <a:pPr marL="0" indent="0" algn="ctr">
              <a:buNone/>
            </a:pPr>
            <a:r>
              <a:rPr lang="en-US" sz="2400" dirty="0" smtClean="0">
                <a:solidFill>
                  <a:schemeClr val="tx1">
                    <a:lumMod val="65000"/>
                    <a:lumOff val="35000"/>
                  </a:schemeClr>
                </a:solidFill>
              </a:rPr>
              <a:t>President / CEO</a:t>
            </a:r>
          </a:p>
          <a:p>
            <a:pPr marL="0" indent="0" algn="ctr">
              <a:buNone/>
            </a:pPr>
            <a:r>
              <a:rPr lang="en-US" sz="2400" dirty="0" smtClean="0">
                <a:solidFill>
                  <a:schemeClr val="tx1">
                    <a:lumMod val="65000"/>
                    <a:lumOff val="35000"/>
                  </a:schemeClr>
                </a:solidFill>
              </a:rPr>
              <a:t>Concierge Auto Brokers</a:t>
            </a:r>
            <a:endParaRPr lang="en-US" sz="2400" dirty="0">
              <a:solidFill>
                <a:schemeClr val="tx1">
                  <a:lumMod val="65000"/>
                  <a:lumOff val="35000"/>
                </a:schemeClr>
              </a:solidFill>
            </a:endParaRPr>
          </a:p>
        </p:txBody>
      </p:sp>
    </p:spTree>
    <p:extLst>
      <p:ext uri="{BB962C8B-B14F-4D97-AF65-F5344CB8AC3E}">
        <p14:creationId xmlns:p14="http://schemas.microsoft.com/office/powerpoint/2010/main" val="1928609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Summary &amp; Recap</a:t>
            </a:r>
            <a:endParaRPr lang="en-US" dirty="0"/>
          </a:p>
        </p:txBody>
      </p:sp>
      <p:sp>
        <p:nvSpPr>
          <p:cNvPr id="3" name="Content Placeholder 2"/>
          <p:cNvSpPr>
            <a:spLocks noGrp="1"/>
          </p:cNvSpPr>
          <p:nvPr>
            <p:ph idx="1"/>
          </p:nvPr>
        </p:nvSpPr>
        <p:spPr>
          <a:xfrm>
            <a:off x="497115" y="1764524"/>
            <a:ext cx="6447501" cy="4010132"/>
          </a:xfrm>
        </p:spPr>
        <p:txBody>
          <a:bodyPr>
            <a:normAutofit fontScale="92500" lnSpcReduction="10000"/>
          </a:bodyPr>
          <a:lstStyle/>
          <a:p>
            <a:r>
              <a:rPr lang="en-US" sz="2400" dirty="0" smtClean="0">
                <a:solidFill>
                  <a:schemeClr val="tx1">
                    <a:lumMod val="65000"/>
                    <a:lumOff val="35000"/>
                  </a:schemeClr>
                </a:solidFill>
              </a:rPr>
              <a:t>We deliver results!  Supercharge your lead generation efforts with </a:t>
            </a:r>
            <a:r>
              <a:rPr lang="en-US" sz="2400" dirty="0" err="1" smtClean="0">
                <a:solidFill>
                  <a:schemeClr val="tx1">
                    <a:lumMod val="65000"/>
                    <a:lumOff val="35000"/>
                  </a:schemeClr>
                </a:solidFill>
              </a:rPr>
              <a:t>ProMax’s</a:t>
            </a:r>
            <a:r>
              <a:rPr lang="en-US" sz="2400" dirty="0" smtClean="0">
                <a:solidFill>
                  <a:schemeClr val="tx1">
                    <a:lumMod val="65000"/>
                    <a:lumOff val="35000"/>
                  </a:schemeClr>
                </a:solidFill>
              </a:rPr>
              <a:t> award-winning Direct Mail solutions</a:t>
            </a:r>
          </a:p>
          <a:p>
            <a:r>
              <a:rPr lang="en-US" sz="2400" dirty="0" smtClean="0">
                <a:solidFill>
                  <a:schemeClr val="tx1">
                    <a:lumMod val="65000"/>
                    <a:lumOff val="35000"/>
                  </a:schemeClr>
                </a:solidFill>
              </a:rPr>
              <a:t>Data is our specialty – full analysis, in house fulfillment, and unmatched compliance credentials</a:t>
            </a:r>
          </a:p>
          <a:p>
            <a:r>
              <a:rPr lang="en-US" sz="2400" dirty="0" smtClean="0">
                <a:solidFill>
                  <a:schemeClr val="tx1">
                    <a:lumMod val="65000"/>
                    <a:lumOff val="35000"/>
                  </a:schemeClr>
                </a:solidFill>
              </a:rPr>
              <a:t>High open rates with hundreds of options, many co-op approved</a:t>
            </a:r>
          </a:p>
          <a:p>
            <a:r>
              <a:rPr lang="en-US" sz="2400" dirty="0" smtClean="0">
                <a:solidFill>
                  <a:schemeClr val="tx1">
                    <a:lumMod val="65000"/>
                    <a:lumOff val="35000"/>
                  </a:schemeClr>
                </a:solidFill>
              </a:rPr>
              <a:t>Fully integrated with ProMax</a:t>
            </a:r>
          </a:p>
          <a:p>
            <a:r>
              <a:rPr lang="en-US" sz="2400" dirty="0" smtClean="0">
                <a:solidFill>
                  <a:schemeClr val="tx1">
                    <a:lumMod val="65000"/>
                    <a:lumOff val="35000"/>
                  </a:schemeClr>
                </a:solidFill>
              </a:rPr>
              <a:t>Optional BDC Services to call leads and set appointments</a:t>
            </a:r>
            <a:endParaRPr lang="en-US" sz="2400" dirty="0">
              <a:solidFill>
                <a:schemeClr val="tx1">
                  <a:lumMod val="65000"/>
                  <a:lumOff val="35000"/>
                </a:schemeClr>
              </a:solidFill>
            </a:endParaRPr>
          </a:p>
        </p:txBody>
      </p:sp>
    </p:spTree>
    <p:extLst>
      <p:ext uri="{BB962C8B-B14F-4D97-AF65-F5344CB8AC3E}">
        <p14:creationId xmlns:p14="http://schemas.microsoft.com/office/powerpoint/2010/main" val="1521477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5400" b="1" dirty="0" err="1" smtClean="0">
                <a:effectLst>
                  <a:outerShdw blurRad="38100" dist="38100" dir="2700000" algn="tl">
                    <a:srgbClr val="000000">
                      <a:alpha val="43137"/>
                    </a:srgbClr>
                  </a:outerShdw>
                </a:effectLst>
              </a:rPr>
              <a:t>ProMail</a:t>
            </a:r>
            <a:r>
              <a:rPr lang="en-US" sz="5400" b="1" dirty="0" smtClean="0">
                <a:effectLst>
                  <a:outerShdw blurRad="38100" dist="38100" dir="2700000" algn="tl">
                    <a:srgbClr val="000000">
                      <a:alpha val="43137"/>
                    </a:srgbClr>
                  </a:outerShdw>
                </a:effectLst>
              </a:rPr>
              <a:t> / Direct Mail</a:t>
            </a:r>
            <a:endParaRPr lang="en-US" sz="54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marL="0" indent="0" algn="ctr">
              <a:buNone/>
            </a:pPr>
            <a:r>
              <a:rPr lang="en-US" sz="2400" dirty="0" smtClean="0">
                <a:solidFill>
                  <a:schemeClr val="tx1">
                    <a:lumMod val="65000"/>
                    <a:lumOff val="35000"/>
                  </a:schemeClr>
                </a:solidFill>
              </a:rPr>
              <a:t>Dealer Marketing Services, </a:t>
            </a:r>
            <a:r>
              <a:rPr lang="en-US" sz="2400" dirty="0" err="1" smtClean="0">
                <a:solidFill>
                  <a:schemeClr val="tx1">
                    <a:lumMod val="65000"/>
                    <a:lumOff val="35000"/>
                  </a:schemeClr>
                </a:solidFill>
              </a:rPr>
              <a:t>Inc</a:t>
            </a:r>
            <a:endParaRPr lang="en-US" sz="2400" dirty="0" smtClean="0">
              <a:solidFill>
                <a:schemeClr val="tx1">
                  <a:lumMod val="65000"/>
                  <a:lumOff val="35000"/>
                </a:schemeClr>
              </a:solidFill>
            </a:endParaRPr>
          </a:p>
          <a:p>
            <a:pPr marL="0" indent="0" algn="ctr">
              <a:buNone/>
            </a:pPr>
            <a:r>
              <a:rPr lang="en-US" sz="2400" dirty="0" smtClean="0">
                <a:solidFill>
                  <a:schemeClr val="tx1">
                    <a:lumMod val="65000"/>
                    <a:lumOff val="35000"/>
                  </a:schemeClr>
                </a:solidFill>
              </a:rPr>
              <a:t>Makers of ProMax Unlimited &amp; </a:t>
            </a:r>
          </a:p>
          <a:p>
            <a:pPr marL="0" indent="0" algn="ctr">
              <a:buNone/>
            </a:pPr>
            <a:r>
              <a:rPr lang="en-US" sz="2400" dirty="0" err="1" smtClean="0">
                <a:solidFill>
                  <a:schemeClr val="tx1">
                    <a:lumMod val="65000"/>
                    <a:lumOff val="35000"/>
                  </a:schemeClr>
                </a:solidFill>
              </a:rPr>
              <a:t>ProCredit</a:t>
            </a:r>
            <a:r>
              <a:rPr lang="en-US" sz="2400" dirty="0" smtClean="0">
                <a:solidFill>
                  <a:schemeClr val="tx1">
                    <a:lumMod val="65000"/>
                    <a:lumOff val="35000"/>
                  </a:schemeClr>
                </a:solidFill>
              </a:rPr>
              <a:t> Express</a:t>
            </a:r>
          </a:p>
          <a:p>
            <a:pPr marL="0" indent="0" algn="ctr">
              <a:buNone/>
            </a:pPr>
            <a:r>
              <a:rPr lang="en-US" sz="2400" smtClean="0">
                <a:solidFill>
                  <a:schemeClr val="tx1">
                    <a:lumMod val="65000"/>
                    <a:lumOff val="35000"/>
                  </a:schemeClr>
                </a:solidFill>
              </a:rPr>
              <a:t>563-344-7610</a:t>
            </a:r>
            <a:endParaRPr lang="en-US" sz="2400" dirty="0" smtClean="0">
              <a:solidFill>
                <a:schemeClr val="tx1">
                  <a:lumMod val="65000"/>
                  <a:lumOff val="35000"/>
                </a:schemeClr>
              </a:solidFill>
            </a:endParaRPr>
          </a:p>
        </p:txBody>
      </p:sp>
    </p:spTree>
    <p:extLst>
      <p:ext uri="{BB962C8B-B14F-4D97-AF65-F5344CB8AC3E}">
        <p14:creationId xmlns:p14="http://schemas.microsoft.com/office/powerpoint/2010/main" val="2275223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What Direct Mail pieces </a:t>
            </a:r>
            <a:br>
              <a:rPr lang="en-US" dirty="0" smtClean="0"/>
            </a:br>
            <a:r>
              <a:rPr lang="en-US" dirty="0" smtClean="0"/>
              <a:t>do we offer?</a:t>
            </a:r>
            <a:br>
              <a:rPr lang="en-US" dirty="0" smtClean="0"/>
            </a:br>
            <a:endParaRPr lang="en-US" dirty="0"/>
          </a:p>
        </p:txBody>
      </p:sp>
      <p:sp>
        <p:nvSpPr>
          <p:cNvPr id="3" name="Content Placeholder 2"/>
          <p:cNvSpPr>
            <a:spLocks noGrp="1"/>
          </p:cNvSpPr>
          <p:nvPr>
            <p:ph idx="1"/>
          </p:nvPr>
        </p:nvSpPr>
        <p:spPr>
          <a:xfrm>
            <a:off x="508001" y="1597297"/>
            <a:ext cx="6447501" cy="4645444"/>
          </a:xfrm>
        </p:spPr>
        <p:txBody>
          <a:bodyPr>
            <a:normAutofit/>
          </a:bodyPr>
          <a:lstStyle/>
          <a:p>
            <a:pPr marL="0" indent="0" algn="ctr">
              <a:buNone/>
            </a:pPr>
            <a:r>
              <a:rPr lang="en-US" sz="2400" b="1" dirty="0" smtClean="0">
                <a:solidFill>
                  <a:schemeClr val="tx1">
                    <a:lumMod val="65000"/>
                    <a:lumOff val="35000"/>
                  </a:schemeClr>
                </a:solidFill>
              </a:rPr>
              <a:t>Event Mailers</a:t>
            </a:r>
            <a:endParaRPr lang="en-US" sz="2400" b="1" dirty="0">
              <a:solidFill>
                <a:schemeClr val="tx1">
                  <a:lumMod val="65000"/>
                  <a:lumOff val="35000"/>
                </a:schemeClr>
              </a:solidFill>
            </a:endParaRPr>
          </a:p>
        </p:txBody>
      </p:sp>
      <p:pic>
        <p:nvPicPr>
          <p:cNvPr id="1036"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996" y="2080986"/>
            <a:ext cx="6689633" cy="4400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28403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What Direct Mail pieces </a:t>
            </a:r>
            <a:r>
              <a:rPr lang="en-US" dirty="0" smtClean="0"/>
              <a:t/>
            </a:r>
            <a:br>
              <a:rPr lang="en-US" dirty="0" smtClean="0"/>
            </a:br>
            <a:r>
              <a:rPr lang="en-US" dirty="0" smtClean="0"/>
              <a:t>do </a:t>
            </a:r>
            <a:r>
              <a:rPr lang="en-US" dirty="0"/>
              <a:t>we offer</a:t>
            </a:r>
            <a:r>
              <a:rPr lang="en-US" dirty="0" smtClean="0"/>
              <a:t>?</a:t>
            </a:r>
            <a:br>
              <a:rPr lang="en-US" dirty="0" smtClean="0"/>
            </a:br>
            <a:endParaRPr lang="en-US" dirty="0"/>
          </a:p>
        </p:txBody>
      </p:sp>
      <p:sp>
        <p:nvSpPr>
          <p:cNvPr id="3" name="Content Placeholder 2"/>
          <p:cNvSpPr>
            <a:spLocks noGrp="1"/>
          </p:cNvSpPr>
          <p:nvPr>
            <p:ph idx="1"/>
          </p:nvPr>
        </p:nvSpPr>
        <p:spPr>
          <a:xfrm>
            <a:off x="491672" y="1619795"/>
            <a:ext cx="6447501" cy="4354719"/>
          </a:xfrm>
        </p:spPr>
        <p:txBody>
          <a:bodyPr>
            <a:normAutofit/>
          </a:bodyPr>
          <a:lstStyle/>
          <a:p>
            <a:pPr marL="0" indent="0" algn="ctr">
              <a:buNone/>
            </a:pPr>
            <a:r>
              <a:rPr lang="en-US" sz="2400" b="1" dirty="0" smtClean="0">
                <a:solidFill>
                  <a:schemeClr val="tx1">
                    <a:lumMod val="65000"/>
                    <a:lumOff val="35000"/>
                  </a:schemeClr>
                </a:solidFill>
              </a:rPr>
              <a:t>Black Book &amp; Buy Back Mailers</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229" y="2728948"/>
            <a:ext cx="3990635" cy="2887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7732" y="2260964"/>
            <a:ext cx="2443648" cy="4318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71258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What Direct Mail pieces </a:t>
            </a:r>
            <a:r>
              <a:rPr lang="en-US" dirty="0" smtClean="0"/>
              <a:t/>
            </a:r>
            <a:br>
              <a:rPr lang="en-US" dirty="0" smtClean="0"/>
            </a:br>
            <a:r>
              <a:rPr lang="en-US" dirty="0" smtClean="0"/>
              <a:t>do </a:t>
            </a:r>
            <a:r>
              <a:rPr lang="en-US" dirty="0"/>
              <a:t>we offer</a:t>
            </a:r>
            <a:r>
              <a:rPr lang="en-US" dirty="0" smtClean="0"/>
              <a:t>?</a:t>
            </a:r>
            <a:br>
              <a:rPr lang="en-US" dirty="0" smtClean="0"/>
            </a:br>
            <a:endParaRPr lang="en-US" dirty="0"/>
          </a:p>
        </p:txBody>
      </p:sp>
      <p:sp>
        <p:nvSpPr>
          <p:cNvPr id="3" name="Content Placeholder 2"/>
          <p:cNvSpPr>
            <a:spLocks noGrp="1"/>
          </p:cNvSpPr>
          <p:nvPr>
            <p:ph idx="1"/>
          </p:nvPr>
        </p:nvSpPr>
        <p:spPr>
          <a:xfrm>
            <a:off x="491672" y="1619795"/>
            <a:ext cx="6447501" cy="4354719"/>
          </a:xfrm>
        </p:spPr>
        <p:txBody>
          <a:bodyPr>
            <a:normAutofit/>
          </a:bodyPr>
          <a:lstStyle/>
          <a:p>
            <a:pPr marL="0" indent="0" algn="ctr">
              <a:buNone/>
            </a:pPr>
            <a:r>
              <a:rPr lang="en-US" sz="2400" b="1" dirty="0" smtClean="0">
                <a:solidFill>
                  <a:schemeClr val="tx1">
                    <a:lumMod val="65000"/>
                    <a:lumOff val="35000"/>
                  </a:schemeClr>
                </a:solidFill>
              </a:rPr>
              <a:t>Service Mailers</a:t>
            </a:r>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0052" y="4637122"/>
            <a:ext cx="3286110" cy="194329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407" y="2140153"/>
            <a:ext cx="3314700" cy="225393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15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8229" y="2146662"/>
            <a:ext cx="3210605" cy="2247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61732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What Direct Mail pieces </a:t>
            </a:r>
            <a:r>
              <a:rPr lang="en-US" dirty="0" smtClean="0"/>
              <a:t/>
            </a:r>
            <a:br>
              <a:rPr lang="en-US" dirty="0" smtClean="0"/>
            </a:br>
            <a:r>
              <a:rPr lang="en-US" dirty="0" smtClean="0"/>
              <a:t>do </a:t>
            </a:r>
            <a:r>
              <a:rPr lang="en-US" dirty="0"/>
              <a:t>we offer</a:t>
            </a:r>
            <a:r>
              <a:rPr lang="en-US" dirty="0" smtClean="0"/>
              <a:t>?</a:t>
            </a:r>
            <a:br>
              <a:rPr lang="en-US" dirty="0" smtClean="0"/>
            </a:br>
            <a:endParaRPr lang="en-US" dirty="0"/>
          </a:p>
        </p:txBody>
      </p:sp>
      <p:sp>
        <p:nvSpPr>
          <p:cNvPr id="3" name="Content Placeholder 2"/>
          <p:cNvSpPr>
            <a:spLocks noGrp="1"/>
          </p:cNvSpPr>
          <p:nvPr>
            <p:ph idx="1"/>
          </p:nvPr>
        </p:nvSpPr>
        <p:spPr>
          <a:xfrm>
            <a:off x="491672" y="1619795"/>
            <a:ext cx="6447501" cy="4354719"/>
          </a:xfrm>
        </p:spPr>
        <p:txBody>
          <a:bodyPr>
            <a:normAutofit/>
          </a:bodyPr>
          <a:lstStyle/>
          <a:p>
            <a:pPr marL="0" indent="0" algn="ctr">
              <a:buNone/>
            </a:pPr>
            <a:r>
              <a:rPr lang="en-US" sz="2400" b="1" dirty="0" smtClean="0">
                <a:solidFill>
                  <a:schemeClr val="tx1">
                    <a:lumMod val="65000"/>
                    <a:lumOff val="35000"/>
                  </a:schemeClr>
                </a:solidFill>
              </a:rPr>
              <a:t>Recall Mailers</a:t>
            </a:r>
          </a:p>
        </p:txBody>
      </p:sp>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2743" y="2135626"/>
            <a:ext cx="2493339" cy="4017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2771" y="2355171"/>
            <a:ext cx="2565118" cy="3961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28622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What Direct Mail pieces </a:t>
            </a:r>
            <a:r>
              <a:rPr lang="en-US" dirty="0" smtClean="0"/>
              <a:t/>
            </a:r>
            <a:br>
              <a:rPr lang="en-US" dirty="0" smtClean="0"/>
            </a:br>
            <a:r>
              <a:rPr lang="en-US" dirty="0" smtClean="0"/>
              <a:t>do </a:t>
            </a:r>
            <a:r>
              <a:rPr lang="en-US" dirty="0"/>
              <a:t>we offer</a:t>
            </a:r>
            <a:r>
              <a:rPr lang="en-US" dirty="0" smtClean="0"/>
              <a:t>?</a:t>
            </a:r>
            <a:br>
              <a:rPr lang="en-US" dirty="0" smtClean="0"/>
            </a:br>
            <a:endParaRPr lang="en-US" dirty="0"/>
          </a:p>
        </p:txBody>
      </p:sp>
      <p:sp>
        <p:nvSpPr>
          <p:cNvPr id="3" name="Content Placeholder 2"/>
          <p:cNvSpPr>
            <a:spLocks noGrp="1"/>
          </p:cNvSpPr>
          <p:nvPr>
            <p:ph idx="1"/>
          </p:nvPr>
        </p:nvSpPr>
        <p:spPr>
          <a:xfrm>
            <a:off x="491672" y="1619795"/>
            <a:ext cx="6447501" cy="4354719"/>
          </a:xfrm>
        </p:spPr>
        <p:txBody>
          <a:bodyPr>
            <a:normAutofit/>
          </a:bodyPr>
          <a:lstStyle/>
          <a:p>
            <a:pPr marL="0" indent="0" algn="ctr">
              <a:buNone/>
            </a:pPr>
            <a:r>
              <a:rPr lang="en-US" sz="2400" b="1" dirty="0" smtClean="0">
                <a:solidFill>
                  <a:schemeClr val="tx1">
                    <a:lumMod val="65000"/>
                    <a:lumOff val="35000"/>
                  </a:schemeClr>
                </a:solidFill>
              </a:rPr>
              <a:t>Postcards</a:t>
            </a:r>
          </a:p>
        </p:txBody>
      </p:sp>
      <p:pic>
        <p:nvPicPr>
          <p:cNvPr id="614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869" y="2214563"/>
            <a:ext cx="3343275" cy="2972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2877" y="3686016"/>
            <a:ext cx="3343275" cy="3001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28972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What Direct Mail pieces </a:t>
            </a:r>
            <a:r>
              <a:rPr lang="en-US" dirty="0" smtClean="0"/>
              <a:t/>
            </a:r>
            <a:br>
              <a:rPr lang="en-US" dirty="0" smtClean="0"/>
            </a:br>
            <a:r>
              <a:rPr lang="en-US" dirty="0" smtClean="0"/>
              <a:t>do </a:t>
            </a:r>
            <a:r>
              <a:rPr lang="en-US" dirty="0"/>
              <a:t>we offer</a:t>
            </a:r>
            <a:r>
              <a:rPr lang="en-US" dirty="0" smtClean="0"/>
              <a:t>?</a:t>
            </a:r>
            <a:br>
              <a:rPr lang="en-US" dirty="0" smtClean="0"/>
            </a:br>
            <a:endParaRPr lang="en-US" dirty="0"/>
          </a:p>
        </p:txBody>
      </p:sp>
      <p:sp>
        <p:nvSpPr>
          <p:cNvPr id="3" name="Content Placeholder 2"/>
          <p:cNvSpPr>
            <a:spLocks noGrp="1"/>
          </p:cNvSpPr>
          <p:nvPr>
            <p:ph idx="1"/>
          </p:nvPr>
        </p:nvSpPr>
        <p:spPr>
          <a:xfrm>
            <a:off x="491672" y="1619795"/>
            <a:ext cx="6447501" cy="4354719"/>
          </a:xfrm>
        </p:spPr>
        <p:txBody>
          <a:bodyPr>
            <a:normAutofit/>
          </a:bodyPr>
          <a:lstStyle/>
          <a:p>
            <a:pPr marL="0" indent="0" algn="ctr">
              <a:buNone/>
            </a:pPr>
            <a:r>
              <a:rPr lang="en-US" sz="2400" b="1" dirty="0" smtClean="0">
                <a:solidFill>
                  <a:schemeClr val="tx1">
                    <a:lumMod val="65000"/>
                    <a:lumOff val="35000"/>
                  </a:schemeClr>
                </a:solidFill>
              </a:rPr>
              <a:t>Co-op Approved Mailers</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244" y="2305958"/>
            <a:ext cx="4557827" cy="3972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7121" y="2564674"/>
            <a:ext cx="2142105" cy="389154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655259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What Direct Mail pieces </a:t>
            </a:r>
            <a:r>
              <a:rPr lang="en-US" dirty="0" smtClean="0"/>
              <a:t/>
            </a:r>
            <a:br>
              <a:rPr lang="en-US" dirty="0" smtClean="0"/>
            </a:br>
            <a:r>
              <a:rPr lang="en-US" dirty="0" smtClean="0"/>
              <a:t>do </a:t>
            </a:r>
            <a:r>
              <a:rPr lang="en-US" dirty="0"/>
              <a:t>we offer</a:t>
            </a:r>
            <a:r>
              <a:rPr lang="en-US" dirty="0" smtClean="0"/>
              <a:t>?</a:t>
            </a:r>
            <a:br>
              <a:rPr lang="en-US" dirty="0" smtClean="0"/>
            </a:br>
            <a:endParaRPr lang="en-US" dirty="0"/>
          </a:p>
        </p:txBody>
      </p:sp>
      <p:sp>
        <p:nvSpPr>
          <p:cNvPr id="3" name="Content Placeholder 2"/>
          <p:cNvSpPr>
            <a:spLocks noGrp="1"/>
          </p:cNvSpPr>
          <p:nvPr>
            <p:ph idx="1"/>
          </p:nvPr>
        </p:nvSpPr>
        <p:spPr>
          <a:xfrm>
            <a:off x="491672" y="1619795"/>
            <a:ext cx="6447501" cy="4354719"/>
          </a:xfrm>
        </p:spPr>
        <p:txBody>
          <a:bodyPr>
            <a:normAutofit/>
          </a:bodyPr>
          <a:lstStyle/>
          <a:p>
            <a:pPr marL="0" indent="0" algn="ctr">
              <a:buNone/>
            </a:pPr>
            <a:r>
              <a:rPr lang="en-US" sz="2400" b="1" dirty="0" smtClean="0">
                <a:solidFill>
                  <a:schemeClr val="tx1">
                    <a:lumMod val="65000"/>
                    <a:lumOff val="35000"/>
                  </a:schemeClr>
                </a:solidFill>
              </a:rPr>
              <a:t>Credit Card Mailers</a:t>
            </a:r>
          </a:p>
        </p:txBody>
      </p:sp>
      <p:pic>
        <p:nvPicPr>
          <p:cNvPr id="512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2096272"/>
            <a:ext cx="2602366" cy="4612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1284" y="2096272"/>
            <a:ext cx="2585539" cy="4580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9566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What Direct Mail pieces </a:t>
            </a:r>
            <a:r>
              <a:rPr lang="en-US" dirty="0" smtClean="0"/>
              <a:t/>
            </a:r>
            <a:br>
              <a:rPr lang="en-US" dirty="0" smtClean="0"/>
            </a:br>
            <a:r>
              <a:rPr lang="en-US" dirty="0" smtClean="0"/>
              <a:t>do </a:t>
            </a:r>
            <a:r>
              <a:rPr lang="en-US" dirty="0"/>
              <a:t>we offer</a:t>
            </a:r>
            <a:r>
              <a:rPr lang="en-US" dirty="0" smtClean="0"/>
              <a:t>?</a:t>
            </a:r>
            <a:br>
              <a:rPr lang="en-US" dirty="0" smtClean="0"/>
            </a:br>
            <a:endParaRPr lang="en-US" dirty="0"/>
          </a:p>
        </p:txBody>
      </p:sp>
      <p:sp>
        <p:nvSpPr>
          <p:cNvPr id="3" name="Content Placeholder 2"/>
          <p:cNvSpPr>
            <a:spLocks noGrp="1"/>
          </p:cNvSpPr>
          <p:nvPr>
            <p:ph idx="1"/>
          </p:nvPr>
        </p:nvSpPr>
        <p:spPr>
          <a:xfrm>
            <a:off x="491672" y="1619795"/>
            <a:ext cx="6447501" cy="4354719"/>
          </a:xfrm>
        </p:spPr>
        <p:txBody>
          <a:bodyPr>
            <a:normAutofit/>
          </a:bodyPr>
          <a:lstStyle/>
          <a:p>
            <a:pPr marL="0" indent="0" algn="ctr">
              <a:buNone/>
            </a:pPr>
            <a:r>
              <a:rPr lang="en-US" sz="2400" b="1" dirty="0" smtClean="0">
                <a:solidFill>
                  <a:schemeClr val="tx1">
                    <a:lumMod val="65000"/>
                    <a:lumOff val="35000"/>
                  </a:schemeClr>
                </a:solidFill>
              </a:rPr>
              <a:t>Trade Equity Mailers</a:t>
            </a:r>
          </a:p>
        </p:txBody>
      </p:sp>
      <p:pic>
        <p:nvPicPr>
          <p:cNvPr id="409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209857">
            <a:off x="1269425" y="2329774"/>
            <a:ext cx="2248361" cy="4028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227">
            <a:off x="3886200" y="2373450"/>
            <a:ext cx="2289572" cy="4046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9908499"/>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Custom 8">
      <a:dk1>
        <a:sysClr val="windowText" lastClr="000000"/>
      </a:dk1>
      <a:lt1>
        <a:sysClr val="window" lastClr="FFFFFF"/>
      </a:lt1>
      <a:dk2>
        <a:srgbClr val="424456"/>
      </a:dk2>
      <a:lt2>
        <a:srgbClr val="DEDEDE"/>
      </a:lt2>
      <a:accent1>
        <a:srgbClr val="3463CC"/>
      </a:accent1>
      <a:accent2>
        <a:srgbClr val="44C620"/>
      </a:accent2>
      <a:accent3>
        <a:srgbClr val="A04DA3"/>
      </a:accent3>
      <a:accent4>
        <a:srgbClr val="C4652D"/>
      </a:accent4>
      <a:accent5>
        <a:srgbClr val="8B5D3D"/>
      </a:accent5>
      <a:accent6>
        <a:srgbClr val="5C92B5"/>
      </a:accent6>
      <a:hlink>
        <a:srgbClr val="67AFBD"/>
      </a:hlink>
      <a:folHlink>
        <a:srgbClr val="C2A874"/>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558</TotalTime>
  <Words>529</Words>
  <Application>Microsoft Office PowerPoint</Application>
  <PresentationFormat>Custom</PresentationFormat>
  <Paragraphs>74</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Trebuchet MS</vt:lpstr>
      <vt:lpstr>Wingdings 3</vt:lpstr>
      <vt:lpstr>Facet</vt:lpstr>
      <vt:lpstr>ProMail /  Direct Mail powered by ProMax</vt:lpstr>
      <vt:lpstr>What Direct Mail pieces  do we offer? </vt:lpstr>
      <vt:lpstr>What Direct Mail pieces  do we offer? </vt:lpstr>
      <vt:lpstr>What Direct Mail pieces  do we offer? </vt:lpstr>
      <vt:lpstr>What Direct Mail pieces  do we offer? </vt:lpstr>
      <vt:lpstr>What Direct Mail pieces  do we offer? </vt:lpstr>
      <vt:lpstr>What Direct Mail pieces  do we offer? </vt:lpstr>
      <vt:lpstr>What Direct Mail pieces  do we offer? </vt:lpstr>
      <vt:lpstr>What Direct Mail pieces  do we offer? </vt:lpstr>
      <vt:lpstr>What Direct Mail pieces  do we offer? </vt:lpstr>
      <vt:lpstr>What Direct Mail pieces  do we offer? </vt:lpstr>
      <vt:lpstr>What Direct Mail pieces  do we offer? </vt:lpstr>
      <vt:lpstr>Key benefits of using  Direct Mail with ProMax</vt:lpstr>
      <vt:lpstr>How will it increase your showroom traffic, sales,  and profit?</vt:lpstr>
      <vt:lpstr>Data Analysis filter options  (narrow in on the customer you want to target)</vt:lpstr>
      <vt:lpstr>PowerPoint Presentation</vt:lpstr>
      <vt:lpstr>Summary &amp; Recap</vt:lpstr>
      <vt:lpstr>ProMail / Direct Mail</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Mindy Hennings</dc:creator>
  <cp:lastModifiedBy>Mindy Hennings</cp:lastModifiedBy>
  <cp:revision>38</cp:revision>
  <cp:lastPrinted>2016-12-06T19:34:59Z</cp:lastPrinted>
  <dcterms:created xsi:type="dcterms:W3CDTF">2014-09-12T02:18:09Z</dcterms:created>
  <dcterms:modified xsi:type="dcterms:W3CDTF">2017-02-23T21:06:24Z</dcterms:modified>
</cp:coreProperties>
</file>